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1.xml"/>
  <Override ContentType="application/vnd.openxmlformats-officedocument.theme+xml" PartName="/ppt/theme/theme1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</p:sldIdLst>
  <p:sldSz cy="8229600" cx="14630400"/>
  <p:notesSz cx="8229600" cy="14630400"/>
</p:presentation>
</file>

<file path=ppt/presProps1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presProps" Target="presProps1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2" Type="http://schemas.openxmlformats.org/officeDocument/2006/relationships/slide" Target="slides/slide8.xml"/><Relationship Id="rId9" Type="http://schemas.openxmlformats.org/officeDocument/2006/relationships/slide" Target="slides/slide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-1-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image" Target="../media/image-3-5.png"/><Relationship Id="rId6" Type="http://schemas.openxmlformats.org/officeDocument/2006/relationships/slideLayout" Target="../slideLayouts/slideLayout4.xml"/><Relationship Id="rId7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slideLayout" Target="../slideLayouts/slideLayout8.xml"/><Relationship Id="rId7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7" name="Google Shape;27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1"/>
          <p:cNvSpPr/>
          <p:nvPr/>
        </p:nvSpPr>
        <p:spPr>
          <a:xfrm>
            <a:off x="793790" y="1875115"/>
            <a:ext cx="7556400" cy="14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3F3F2"/>
              </a:buClr>
              <a:buSzPts val="4450"/>
              <a:buFont typeface="IBM Plex Sans Medium"/>
              <a:buNone/>
            </a:pPr>
            <a:r>
              <a:rPr b="0" i="0" lang="en-US" sz="4450" u="none" cap="none" strike="noStrike">
                <a:solidFill>
                  <a:srgbClr val="F3F3F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Amazon Sales Analysis: Power BI Project</a:t>
            </a:r>
            <a:endParaRPr b="0" i="0" sz="4450" u="none" cap="none" strike="noStrike"/>
          </a:p>
        </p:txBody>
      </p:sp>
      <p:sp>
        <p:nvSpPr>
          <p:cNvPr id="29" name="Google Shape;29;p1"/>
          <p:cNvSpPr/>
          <p:nvPr/>
        </p:nvSpPr>
        <p:spPr>
          <a:xfrm>
            <a:off x="793790" y="3632835"/>
            <a:ext cx="7556400" cy="10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4D4D1"/>
              </a:buClr>
              <a:buSzPts val="1750"/>
              <a:buFont typeface="Roboto"/>
              <a:buNone/>
            </a:pPr>
            <a:r>
              <a:rPr b="0" i="0" lang="en-US" sz="1750" u="none" cap="none" strike="noStrike">
                <a:solidFill>
                  <a:srgbClr val="D4D4D1"/>
                </a:solidFill>
                <a:latin typeface="Roboto"/>
                <a:ea typeface="Roboto"/>
                <a:cs typeface="Roboto"/>
                <a:sym typeface="Roboto"/>
              </a:rPr>
              <a:t>This presentation provides an overview of the Amazon Sales Analysis Power BI project. It covers project goals, data sources, key metrics, and Power BI tools.</a:t>
            </a:r>
            <a:endParaRPr b="0" i="0" sz="1750" u="none" cap="none" strike="noStrike"/>
          </a:p>
        </p:txBody>
      </p:sp>
      <p:sp>
        <p:nvSpPr>
          <p:cNvPr id="30" name="Google Shape;30;p1"/>
          <p:cNvSpPr/>
          <p:nvPr/>
        </p:nvSpPr>
        <p:spPr>
          <a:xfrm>
            <a:off x="793790" y="4976693"/>
            <a:ext cx="75564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4D4D1"/>
              </a:buClr>
              <a:buSzPts val="1750"/>
              <a:buFont typeface="Roboto"/>
              <a:buNone/>
            </a:pPr>
            <a:r>
              <a:rPr b="0" i="0" lang="en-US" sz="1750" u="none" cap="none" strike="noStrike">
                <a:solidFill>
                  <a:srgbClr val="D4D4D1"/>
                </a:solidFill>
                <a:latin typeface="Roboto"/>
                <a:ea typeface="Roboto"/>
                <a:cs typeface="Roboto"/>
                <a:sym typeface="Roboto"/>
              </a:rPr>
              <a:t>The goal is to analyze Amazon sales data to identify trends, optimize performance, and drive business growth.</a:t>
            </a:r>
            <a:endParaRPr b="0" i="0" sz="1750" u="none" cap="none" strike="noStrike"/>
          </a:p>
        </p:txBody>
      </p:sp>
      <p:sp>
        <p:nvSpPr>
          <p:cNvPr id="31" name="Google Shape;31;p1"/>
          <p:cNvSpPr txBox="1"/>
          <p:nvPr/>
        </p:nvSpPr>
        <p:spPr>
          <a:xfrm>
            <a:off x="793804" y="5957644"/>
            <a:ext cx="146304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def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By:- Islamudin 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81250"/>
            <a:ext cx="855345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Data Acquisition and Preparation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65700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Data Extraction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238149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Amazon Seller Central API for sales and orders.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5043249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Amazon Advertising API for campaign data.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5332928" y="365700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Data Transformation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5332928" y="4238149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Cleaning and shaping data using Power Query.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5332928" y="5043249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Handling missing values and data type conversions.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9872067" y="365700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Data Loading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9872067" y="4238149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Importing data into Power BI data model.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9872067" y="5043249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Establishing relationships between tables.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968829"/>
            <a:ext cx="900243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Key Performance Indicators (KPIs)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5057418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587579" y="5017770"/>
            <a:ext cx="221170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Sales Revenue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1587579" y="5508188"/>
            <a:ext cx="22117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SUM(Sales[Price] * Sales[Quantity])</a:t>
            </a: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1587579" y="6370082"/>
            <a:ext cx="22117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Target: 15% YoY increase.</a:t>
            </a:r>
            <a:endParaRPr lang="en-US" sz="175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9446" y="5057418"/>
            <a:ext cx="566976" cy="566976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4933236" y="5017770"/>
            <a:ext cx="221182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Units Sold</a:t>
            </a:r>
            <a:endParaRPr lang="en-US" sz="2200" dirty="0"/>
          </a:p>
        </p:txBody>
      </p:sp>
      <p:sp>
        <p:nvSpPr>
          <p:cNvPr id="10" name="Text 5"/>
          <p:cNvSpPr/>
          <p:nvPr/>
        </p:nvSpPr>
        <p:spPr>
          <a:xfrm>
            <a:off x="4933236" y="5508188"/>
            <a:ext cx="221182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SUM(Sales[Quantity])</a:t>
            </a:r>
            <a:endParaRPr lang="en-US" sz="1750" dirty="0"/>
          </a:p>
        </p:txBody>
      </p:sp>
      <p:sp>
        <p:nvSpPr>
          <p:cNvPr id="11" name="Text 6"/>
          <p:cNvSpPr/>
          <p:nvPr/>
        </p:nvSpPr>
        <p:spPr>
          <a:xfrm>
            <a:off x="4933236" y="6007179"/>
            <a:ext cx="221182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Target: 10% QoQ increase.</a:t>
            </a:r>
            <a:endParaRPr lang="en-US" sz="17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5221" y="5057418"/>
            <a:ext cx="566976" cy="566976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8279011" y="5017770"/>
            <a:ext cx="221182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Conversion Rate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8279011" y="5508188"/>
            <a:ext cx="221182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(Total Orders / Total Page Views) * 100</a:t>
            </a:r>
            <a:endParaRPr lang="en-US" sz="1750" dirty="0"/>
          </a:p>
        </p:txBody>
      </p:sp>
      <p:sp>
        <p:nvSpPr>
          <p:cNvPr id="15" name="Text 9"/>
          <p:cNvSpPr/>
          <p:nvPr/>
        </p:nvSpPr>
        <p:spPr>
          <a:xfrm>
            <a:off x="8279011" y="6370082"/>
            <a:ext cx="221182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Benchmark: 3-5%.</a:t>
            </a:r>
            <a:endParaRPr lang="en-US" sz="1750" dirty="0"/>
          </a:p>
        </p:txBody>
      </p:sp>
      <p:pic>
        <p:nvPicPr>
          <p:cNvPr id="1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30997" y="5057418"/>
            <a:ext cx="566976" cy="566976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11624786" y="5017770"/>
            <a:ext cx="2211824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Advertising Cost of Sale (ACoS)</a:t>
            </a:r>
            <a:endParaRPr lang="en-US" sz="2200" dirty="0"/>
          </a:p>
        </p:txBody>
      </p:sp>
      <p:sp>
        <p:nvSpPr>
          <p:cNvPr id="18" name="Text 11"/>
          <p:cNvSpPr/>
          <p:nvPr/>
        </p:nvSpPr>
        <p:spPr>
          <a:xfrm>
            <a:off x="11624786" y="5862518"/>
            <a:ext cx="221182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(Advertising Spend / Sales Revenue) * 100</a:t>
            </a:r>
            <a:endParaRPr lang="en-US" sz="1750" dirty="0"/>
          </a:p>
        </p:txBody>
      </p:sp>
      <p:sp>
        <p:nvSpPr>
          <p:cNvPr id="19" name="Text 12"/>
          <p:cNvSpPr/>
          <p:nvPr/>
        </p:nvSpPr>
        <p:spPr>
          <a:xfrm>
            <a:off x="11624786" y="6724412"/>
            <a:ext cx="221182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Goal: Below 25%.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832610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Power BI Dashboard: Sales Performance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845481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84B51"/>
          </a:solidFill>
          <a:ln/>
        </p:spPr>
      </p:sp>
      <p:sp>
        <p:nvSpPr>
          <p:cNvPr id="5" name="Text 2"/>
          <p:cNvSpPr/>
          <p:nvPr/>
        </p:nvSpPr>
        <p:spPr>
          <a:xfrm>
            <a:off x="878860" y="3887986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384548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Sales Trend Analysis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906" y="4335899"/>
            <a:ext cx="29277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Line chart showing sales revenue over time.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4685467" y="3845481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84B51"/>
          </a:solidFill>
          <a:ln/>
        </p:spPr>
      </p:sp>
      <p:sp>
        <p:nvSpPr>
          <p:cNvPr id="9" name="Text 6"/>
          <p:cNvSpPr/>
          <p:nvPr/>
        </p:nvSpPr>
        <p:spPr>
          <a:xfrm>
            <a:off x="4770537" y="3887986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422583" y="384548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Product Performance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422583" y="4335899"/>
            <a:ext cx="29277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Bar chart ranking products by sales revenue.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93790" y="5543669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84B51"/>
          </a:solidFill>
          <a:ln/>
        </p:spPr>
      </p:sp>
      <p:sp>
        <p:nvSpPr>
          <p:cNvPr id="13" name="Text 10"/>
          <p:cNvSpPr/>
          <p:nvPr/>
        </p:nvSpPr>
        <p:spPr>
          <a:xfrm>
            <a:off x="878860" y="5586174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530906" y="5543669"/>
            <a:ext cx="322111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Geographic Performance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530906" y="6034088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Map visualizing sales revenue by region.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63413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Power BI Dashboard: Advertising Performance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391853"/>
            <a:ext cx="3664863" cy="1669852"/>
          </a:xfrm>
          <a:prstGeom prst="roundRect">
            <a:avLst>
              <a:gd name="adj" fmla="val 2038"/>
            </a:avLst>
          </a:prstGeom>
          <a:solidFill>
            <a:srgbClr val="484B51"/>
          </a:solidFill>
          <a:ln/>
        </p:spPr>
      </p:sp>
      <p:sp>
        <p:nvSpPr>
          <p:cNvPr id="5" name="Text 2"/>
          <p:cNvSpPr/>
          <p:nvPr/>
        </p:nvSpPr>
        <p:spPr>
          <a:xfrm>
            <a:off x="6507004" y="3618667"/>
            <a:ext cx="303942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Campaign Performance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07004" y="4109085"/>
            <a:ext cx="32112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Table displaying advertising campaign metrics.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3391853"/>
            <a:ext cx="3664863" cy="1669852"/>
          </a:xfrm>
          <a:prstGeom prst="roundRect">
            <a:avLst>
              <a:gd name="adj" fmla="val 2038"/>
            </a:avLst>
          </a:prstGeom>
          <a:solidFill>
            <a:srgbClr val="484B51"/>
          </a:solidFill>
          <a:ln/>
        </p:spPr>
      </p:sp>
      <p:sp>
        <p:nvSpPr>
          <p:cNvPr id="8" name="Text 5"/>
          <p:cNvSpPr/>
          <p:nvPr/>
        </p:nvSpPr>
        <p:spPr>
          <a:xfrm>
            <a:off x="10398681" y="3618667"/>
            <a:ext cx="287881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Keyword Performance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398681" y="4109085"/>
            <a:ext cx="32112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Word cloud visualizing top-performing keywords.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288518"/>
            <a:ext cx="7556421" cy="1306949"/>
          </a:xfrm>
          <a:prstGeom prst="roundRect">
            <a:avLst>
              <a:gd name="adj" fmla="val 2603"/>
            </a:avLst>
          </a:prstGeom>
          <a:solidFill>
            <a:srgbClr val="484B51"/>
          </a:solidFill>
          <a:ln/>
        </p:spPr>
      </p:sp>
      <p:sp>
        <p:nvSpPr>
          <p:cNvPr id="11" name="Text 8"/>
          <p:cNvSpPr/>
          <p:nvPr/>
        </p:nvSpPr>
        <p:spPr>
          <a:xfrm>
            <a:off x="6507004" y="5515332"/>
            <a:ext cx="357056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Advertising Spend vs. Sales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07004" y="6005751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Scatter plot comparing advertising spend to sales revenue.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63615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Insights and Findings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1048941" y="1685092"/>
            <a:ext cx="30480" cy="5908238"/>
          </a:xfrm>
          <a:prstGeom prst="roundRect">
            <a:avLst>
              <a:gd name="adj" fmla="val 111628"/>
            </a:avLst>
          </a:prstGeom>
          <a:solidFill>
            <a:srgbClr val="61646A"/>
          </a:solidFill>
          <a:ln/>
        </p:spPr>
      </p:sp>
      <p:sp>
        <p:nvSpPr>
          <p:cNvPr id="5" name="Shape 2"/>
          <p:cNvSpPr/>
          <p:nvPr/>
        </p:nvSpPr>
        <p:spPr>
          <a:xfrm>
            <a:off x="1273612" y="2180153"/>
            <a:ext cx="680442" cy="30480"/>
          </a:xfrm>
          <a:prstGeom prst="roundRect">
            <a:avLst>
              <a:gd name="adj" fmla="val 111628"/>
            </a:avLst>
          </a:prstGeom>
          <a:solidFill>
            <a:srgbClr val="61646A"/>
          </a:solidFill>
          <a:ln/>
        </p:spPr>
      </p:sp>
      <p:sp>
        <p:nvSpPr>
          <p:cNvPr id="6" name="Shape 3"/>
          <p:cNvSpPr/>
          <p:nvPr/>
        </p:nvSpPr>
        <p:spPr>
          <a:xfrm>
            <a:off x="793790" y="194024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84B51"/>
          </a:solidFill>
          <a:ln/>
        </p:spPr>
      </p:sp>
      <p:sp>
        <p:nvSpPr>
          <p:cNvPr id="7" name="Text 4"/>
          <p:cNvSpPr/>
          <p:nvPr/>
        </p:nvSpPr>
        <p:spPr>
          <a:xfrm>
            <a:off x="878860" y="1982748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2183011" y="191190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Sales Trends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2183011" y="2402324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Sales revenue increased by 20% YoY.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1273612" y="3713917"/>
            <a:ext cx="680442" cy="30480"/>
          </a:xfrm>
          <a:prstGeom prst="roundRect">
            <a:avLst>
              <a:gd name="adj" fmla="val 111628"/>
            </a:avLst>
          </a:prstGeom>
          <a:solidFill>
            <a:srgbClr val="61646A"/>
          </a:solidFill>
          <a:ln/>
        </p:spPr>
      </p:sp>
      <p:sp>
        <p:nvSpPr>
          <p:cNvPr id="11" name="Shape 8"/>
          <p:cNvSpPr/>
          <p:nvPr/>
        </p:nvSpPr>
        <p:spPr>
          <a:xfrm>
            <a:off x="793790" y="3474006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84B51"/>
          </a:solidFill>
          <a:ln/>
        </p:spPr>
      </p:sp>
      <p:sp>
        <p:nvSpPr>
          <p:cNvPr id="12" name="Text 9"/>
          <p:cNvSpPr/>
          <p:nvPr/>
        </p:nvSpPr>
        <p:spPr>
          <a:xfrm>
            <a:off x="878860" y="3516511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2</a:t>
            </a:r>
            <a:endParaRPr lang="en-US" sz="2650" dirty="0"/>
          </a:p>
        </p:txBody>
      </p:sp>
      <p:sp>
        <p:nvSpPr>
          <p:cNvPr id="13" name="Text 10"/>
          <p:cNvSpPr/>
          <p:nvPr/>
        </p:nvSpPr>
        <p:spPr>
          <a:xfrm>
            <a:off x="2183011" y="34456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Product Performance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2183011" y="3936087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Top 10 products account for 60% of sales.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1273612" y="5247680"/>
            <a:ext cx="680442" cy="30480"/>
          </a:xfrm>
          <a:prstGeom prst="roundRect">
            <a:avLst>
              <a:gd name="adj" fmla="val 111628"/>
            </a:avLst>
          </a:prstGeom>
          <a:solidFill>
            <a:srgbClr val="61646A"/>
          </a:solidFill>
          <a:ln/>
        </p:spPr>
      </p:sp>
      <p:sp>
        <p:nvSpPr>
          <p:cNvPr id="16" name="Shape 13"/>
          <p:cNvSpPr/>
          <p:nvPr/>
        </p:nvSpPr>
        <p:spPr>
          <a:xfrm>
            <a:off x="793790" y="5007769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84B51"/>
          </a:solidFill>
          <a:ln/>
        </p:spPr>
      </p:sp>
      <p:sp>
        <p:nvSpPr>
          <p:cNvPr id="17" name="Text 14"/>
          <p:cNvSpPr/>
          <p:nvPr/>
        </p:nvSpPr>
        <p:spPr>
          <a:xfrm>
            <a:off x="878860" y="5050274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3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2183011" y="4979432"/>
            <a:ext cx="321397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Advertising Performance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2183011" y="5469850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ACoS is 30% for the electronics category.</a:t>
            </a:r>
            <a:endParaRPr lang="en-US" sz="1750" dirty="0"/>
          </a:p>
        </p:txBody>
      </p:sp>
      <p:sp>
        <p:nvSpPr>
          <p:cNvPr id="20" name="Shape 17"/>
          <p:cNvSpPr/>
          <p:nvPr/>
        </p:nvSpPr>
        <p:spPr>
          <a:xfrm>
            <a:off x="1273612" y="6781443"/>
            <a:ext cx="680442" cy="30480"/>
          </a:xfrm>
          <a:prstGeom prst="roundRect">
            <a:avLst>
              <a:gd name="adj" fmla="val 111628"/>
            </a:avLst>
          </a:prstGeom>
          <a:solidFill>
            <a:srgbClr val="61646A"/>
          </a:solidFill>
          <a:ln/>
        </p:spPr>
      </p:sp>
      <p:sp>
        <p:nvSpPr>
          <p:cNvPr id="21" name="Shape 18"/>
          <p:cNvSpPr/>
          <p:nvPr/>
        </p:nvSpPr>
        <p:spPr>
          <a:xfrm>
            <a:off x="793790" y="654153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84B51"/>
          </a:solidFill>
          <a:ln/>
        </p:spPr>
      </p:sp>
      <p:sp>
        <p:nvSpPr>
          <p:cNvPr id="22" name="Text 19"/>
          <p:cNvSpPr/>
          <p:nvPr/>
        </p:nvSpPr>
        <p:spPr>
          <a:xfrm>
            <a:off x="878860" y="6584037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4</a:t>
            </a:r>
            <a:endParaRPr lang="en-US" sz="2650" dirty="0"/>
          </a:p>
        </p:txBody>
      </p:sp>
      <p:sp>
        <p:nvSpPr>
          <p:cNvPr id="23" name="Text 20"/>
          <p:cNvSpPr/>
          <p:nvPr/>
        </p:nvSpPr>
        <p:spPr>
          <a:xfrm>
            <a:off x="2183011" y="6513195"/>
            <a:ext cx="322111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Geographic Performance</a:t>
            </a:r>
            <a:endParaRPr lang="en-US" sz="2200" dirty="0"/>
          </a:p>
        </p:txBody>
      </p:sp>
      <p:sp>
        <p:nvSpPr>
          <p:cNvPr id="24" name="Text 21"/>
          <p:cNvSpPr/>
          <p:nvPr/>
        </p:nvSpPr>
        <p:spPr>
          <a:xfrm>
            <a:off x="2183011" y="7003613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US and Germany are top regions.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3073" y="608409"/>
            <a:ext cx="7597854" cy="13804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Recommendations and Actionable Items</a:t>
            </a:r>
            <a:endParaRPr lang="en-US" sz="43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073" y="2320052"/>
            <a:ext cx="1104424" cy="132528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08728" y="2540913"/>
            <a:ext cx="3124200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Advertising Optimization</a:t>
            </a:r>
            <a:endParaRPr lang="en-US" sz="2150" dirty="0"/>
          </a:p>
        </p:txBody>
      </p:sp>
      <p:sp>
        <p:nvSpPr>
          <p:cNvPr id="6" name="Text 2"/>
          <p:cNvSpPr/>
          <p:nvPr/>
        </p:nvSpPr>
        <p:spPr>
          <a:xfrm>
            <a:off x="2208728" y="3018473"/>
            <a:ext cx="6162199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Reduce ACoS by 5%.</a:t>
            </a:r>
            <a:endParaRPr lang="en-US" sz="17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073" y="3645337"/>
            <a:ext cx="1104424" cy="132528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08728" y="3866198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Product Promotion</a:t>
            </a:r>
            <a:endParaRPr lang="en-US" sz="2150" dirty="0"/>
          </a:p>
        </p:txBody>
      </p:sp>
      <p:sp>
        <p:nvSpPr>
          <p:cNvPr id="9" name="Text 4"/>
          <p:cNvSpPr/>
          <p:nvPr/>
        </p:nvSpPr>
        <p:spPr>
          <a:xfrm>
            <a:off x="2208728" y="4343757"/>
            <a:ext cx="6162199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Launch targeted campaigns.</a:t>
            </a:r>
            <a:endParaRPr lang="en-US" sz="17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073" y="4970621"/>
            <a:ext cx="1104424" cy="132528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208728" y="5191482"/>
            <a:ext cx="2818209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Geographic Expansion</a:t>
            </a:r>
            <a:endParaRPr lang="en-US" sz="2150" dirty="0"/>
          </a:p>
        </p:txBody>
      </p:sp>
      <p:sp>
        <p:nvSpPr>
          <p:cNvPr id="12" name="Text 6"/>
          <p:cNvSpPr/>
          <p:nvPr/>
        </p:nvSpPr>
        <p:spPr>
          <a:xfrm>
            <a:off x="2208728" y="5669042"/>
            <a:ext cx="6162199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Invest in marketing efforts.</a:t>
            </a:r>
            <a:endParaRPr lang="en-US" sz="170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073" y="6295906"/>
            <a:ext cx="1104424" cy="1325285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2208728" y="6516767"/>
            <a:ext cx="2939891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Inventory Management</a:t>
            </a:r>
            <a:endParaRPr lang="en-US" sz="2150" dirty="0"/>
          </a:p>
        </p:txBody>
      </p:sp>
      <p:sp>
        <p:nvSpPr>
          <p:cNvPr id="15" name="Text 8"/>
          <p:cNvSpPr/>
          <p:nvPr/>
        </p:nvSpPr>
        <p:spPr>
          <a:xfrm>
            <a:off x="2208728" y="6994327"/>
            <a:ext cx="6162199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Optimize inventory levels.</a:t>
            </a:r>
            <a:endParaRPr lang="en-US" sz="17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075611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Conclusion and Future Enhancements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833330"/>
            <a:ext cx="170021" cy="853321"/>
          </a:xfrm>
          <a:prstGeom prst="roundRect">
            <a:avLst>
              <a:gd name="adj" fmla="val 20012"/>
            </a:avLst>
          </a:prstGeom>
          <a:solidFill>
            <a:srgbClr val="484B51"/>
          </a:solidFill>
          <a:ln/>
        </p:spPr>
      </p:sp>
      <p:sp>
        <p:nvSpPr>
          <p:cNvPr id="5" name="Text 2"/>
          <p:cNvSpPr/>
          <p:nvPr/>
        </p:nvSpPr>
        <p:spPr>
          <a:xfrm>
            <a:off x="1303973" y="2833330"/>
            <a:ext cx="311717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Additional Data Sources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303973" y="3323749"/>
            <a:ext cx="704623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Integrate customer reviews.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133951" y="3913465"/>
            <a:ext cx="170021" cy="853321"/>
          </a:xfrm>
          <a:prstGeom prst="roundRect">
            <a:avLst>
              <a:gd name="adj" fmla="val 20012"/>
            </a:avLst>
          </a:prstGeom>
          <a:solidFill>
            <a:srgbClr val="484B51"/>
          </a:solidFill>
          <a:ln/>
        </p:spPr>
      </p:sp>
      <p:sp>
        <p:nvSpPr>
          <p:cNvPr id="8" name="Text 5"/>
          <p:cNvSpPr/>
          <p:nvPr/>
        </p:nvSpPr>
        <p:spPr>
          <a:xfrm>
            <a:off x="1644134" y="391346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Predictive Analytics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644134" y="4403884"/>
            <a:ext cx="6706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Forecast sales and demand.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1474232" y="4993600"/>
            <a:ext cx="170021" cy="853321"/>
          </a:xfrm>
          <a:prstGeom prst="roundRect">
            <a:avLst>
              <a:gd name="adj" fmla="val 20012"/>
            </a:avLst>
          </a:prstGeom>
          <a:solidFill>
            <a:srgbClr val="484B51"/>
          </a:solidFill>
          <a:ln/>
        </p:spPr>
      </p:sp>
      <p:sp>
        <p:nvSpPr>
          <p:cNvPr id="11" name="Text 8"/>
          <p:cNvSpPr/>
          <p:nvPr/>
        </p:nvSpPr>
        <p:spPr>
          <a:xfrm>
            <a:off x="1984415" y="49936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Real-Time Dashboard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984415" y="5484019"/>
            <a:ext cx="636579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Monitor performance.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1814513" y="6073735"/>
            <a:ext cx="170021" cy="853321"/>
          </a:xfrm>
          <a:prstGeom prst="roundRect">
            <a:avLst>
              <a:gd name="adj" fmla="val 20012"/>
            </a:avLst>
          </a:prstGeom>
          <a:solidFill>
            <a:srgbClr val="484B51"/>
          </a:solidFill>
          <a:ln/>
        </p:spPr>
      </p:sp>
      <p:sp>
        <p:nvSpPr>
          <p:cNvPr id="14" name="Text 11"/>
          <p:cNvSpPr/>
          <p:nvPr/>
        </p:nvSpPr>
        <p:spPr>
          <a:xfrm>
            <a:off x="2324695" y="6073735"/>
            <a:ext cx="302156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Automate Data Refresh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2324695" y="6564154"/>
            <a:ext cx="60255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Report distribution.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